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02" r:id="rId4"/>
    <p:sldId id="257" r:id="rId6"/>
    <p:sldId id="258" r:id="rId7"/>
    <p:sldId id="259" r:id="rId8"/>
    <p:sldId id="260" r:id="rId9"/>
    <p:sldId id="262" r:id="rId10"/>
    <p:sldId id="263" r:id="rId11"/>
    <p:sldId id="270" r:id="rId12"/>
    <p:sldId id="271" r:id="rId13"/>
    <p:sldId id="272" r:id="rId14"/>
    <p:sldId id="30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7" r:id="rId29"/>
    <p:sldId id="288" r:id="rId30"/>
    <p:sldId id="289" r:id="rId31"/>
    <p:sldId id="290" r:id="rId32"/>
    <p:sldId id="301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14.xml"/><Relationship Id="rId2" Type="http://schemas.openxmlformats.org/officeDocument/2006/relationships/image" Target="../media/image10.jpeg"/><Relationship Id="rId1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f2481913?pid=ff97b23f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2385db54d?pid=4f2481913&amp;color=0,0,0&amp;vtp=1&amp;bbb=1"/>
          <p:cNvSpPr/>
          <p:nvPr/>
        </p:nvSpPr>
        <p:spPr>
          <a:xfrm>
            <a:off x="612648" y="1130379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B_7_AN.2_1#2385db54d.blank?pid=4f2481913&amp;color=0,0,0&amp;vpa=1&amp;vtp=1&amp;bbb=1"/>
          <p:cNvSpPr/>
          <p:nvPr/>
        </p:nvSpPr>
        <p:spPr>
          <a:xfrm>
            <a:off x="1689767" y="1099899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形容词作动词，彰明</a:t>
            </a:r>
            <a:endParaRPr lang="en-US" altLang="zh-CN" sz="2800" dirty="0"/>
          </a:p>
        </p:txBody>
      </p:sp>
      <p:sp>
        <p:nvSpPr>
          <p:cNvPr id="5" name="QB_7_AN.3_1#2385db54d.blank?pid=4f2481913&amp;color=0,0,0&amp;vpa=2&amp;vtp=1&amp;bbb=1"/>
          <p:cNvSpPr/>
          <p:nvPr/>
        </p:nvSpPr>
        <p:spPr>
          <a:xfrm>
            <a:off x="1677067" y="1747599"/>
            <a:ext cx="88280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亲近。一说“亲”当作“新”，使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去旧立新，去恶向善</a:t>
            </a:r>
            <a:endParaRPr lang="en-US" altLang="zh-CN" sz="2800" dirty="0"/>
          </a:p>
        </p:txBody>
      </p:sp>
      <p:sp>
        <p:nvSpPr>
          <p:cNvPr id="6" name="QB_7_AN.4_1#2385db54d.blank?pid=4f2481913&amp;color=0,0,0&amp;vpa=3&amp;vtp=1&amp;bbb=1"/>
          <p:cNvSpPr/>
          <p:nvPr/>
        </p:nvSpPr>
        <p:spPr>
          <a:xfrm>
            <a:off x="2045367" y="2395299"/>
            <a:ext cx="41862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知道要达到的“至善”境界</a:t>
            </a:r>
            <a:endParaRPr lang="en-US" altLang="zh-CN" sz="2800" dirty="0"/>
          </a:p>
        </p:txBody>
      </p:sp>
      <p:sp>
        <p:nvSpPr>
          <p:cNvPr id="7" name="QB_7_AN.5_1#2385db54d.blank?pid=4f2481913&amp;color=0,0,0&amp;vpa=4&amp;vtp=1&amp;bbb=1"/>
          <p:cNvSpPr/>
          <p:nvPr/>
        </p:nvSpPr>
        <p:spPr>
          <a:xfrm>
            <a:off x="1867567" y="30429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心不妄动</a:t>
            </a:r>
            <a:endParaRPr lang="en-US" altLang="zh-CN" sz="2800" dirty="0"/>
          </a:p>
        </p:txBody>
      </p:sp>
      <p:sp>
        <p:nvSpPr>
          <p:cNvPr id="8" name="QB_7_AN.6_1#2385db54d.blank?pid=4f2481913&amp;color=0,0,0&amp;vpa=5&amp;vtp=1&amp;bbb=1"/>
          <p:cNvSpPr/>
          <p:nvPr/>
        </p:nvSpPr>
        <p:spPr>
          <a:xfrm>
            <a:off x="1867567" y="36906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性情安和</a:t>
            </a:r>
            <a:endParaRPr lang="en-US" altLang="zh-CN" sz="2800" dirty="0"/>
          </a:p>
        </p:txBody>
      </p:sp>
      <p:sp>
        <p:nvSpPr>
          <p:cNvPr id="9" name="QB_7_AN.7_1#2385db54d.blank?pid=4f2481913&amp;color=0,0,0&amp;vpa=6&amp;vtp=1&amp;bbb=1"/>
          <p:cNvSpPr/>
          <p:nvPr/>
        </p:nvSpPr>
        <p:spPr>
          <a:xfrm>
            <a:off x="1867567" y="43383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思虑精详</a:t>
            </a:r>
            <a:endParaRPr lang="en-US" altLang="zh-CN" sz="2800" dirty="0"/>
          </a:p>
        </p:txBody>
      </p:sp>
      <p:sp>
        <p:nvSpPr>
          <p:cNvPr id="10" name="QB_7_AN.8_1#2385db54d.blank?pid=4f2481913&amp;color=0,0,0&amp;vpa=7&amp;vtp=1&amp;bbb=1"/>
          <p:cNvSpPr/>
          <p:nvPr/>
        </p:nvSpPr>
        <p:spPr>
          <a:xfrm>
            <a:off x="1867567" y="4986099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处事合宜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1#2385db54d?pid=4f2481913&amp;color=0,0,0&amp;vtp=1&amp;bbb=1"/>
          <p:cNvSpPr/>
          <p:nvPr/>
        </p:nvSpPr>
        <p:spPr>
          <a:xfrm>
            <a:off x="612648" y="468000"/>
            <a:ext cx="10963656" cy="622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齐其家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修其身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致其知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庶人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壹是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AN.9_1#2385db54d.blank?pid=4f2481913&amp;color=0,0,0&amp;vpa=8&amp;vtp=1&amp;bbb=1"/>
          <p:cNvSpPr/>
          <p:nvPr/>
        </p:nvSpPr>
        <p:spPr>
          <a:xfrm>
            <a:off x="1867567" y="433456"/>
            <a:ext cx="20447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动词，接近</a:t>
            </a:r>
            <a:endParaRPr lang="en-US" altLang="zh-CN" sz="2800" dirty="0"/>
          </a:p>
        </p:txBody>
      </p:sp>
      <p:sp>
        <p:nvSpPr>
          <p:cNvPr id="4" name="QB_7_AN.10_1#2385db54d.blank?pid=4f2481913&amp;color=0,0,0&amp;vpa=9&amp;vtp=1&amp;bbb=1"/>
          <p:cNvSpPr/>
          <p:nvPr/>
        </p:nvSpPr>
        <p:spPr>
          <a:xfrm>
            <a:off x="2400967" y="1055756"/>
            <a:ext cx="49022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使家族中的各种关系整齐有序</a:t>
            </a:r>
            <a:endParaRPr lang="en-US" altLang="zh-CN" sz="2800" dirty="0"/>
          </a:p>
        </p:txBody>
      </p:sp>
      <p:sp>
        <p:nvSpPr>
          <p:cNvPr id="5" name="QB_7_AN.11_1#2385db54d.blank?pid=4f2481913&amp;color=0,0,0&amp;vpa=10&amp;vtp=1&amp;bbb=1"/>
          <p:cNvSpPr/>
          <p:nvPr/>
        </p:nvSpPr>
        <p:spPr>
          <a:xfrm>
            <a:off x="2400967" y="1678056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修养自身的品性</a:t>
            </a:r>
            <a:endParaRPr lang="en-US" altLang="zh-CN" sz="2800" dirty="0"/>
          </a:p>
        </p:txBody>
      </p:sp>
      <p:sp>
        <p:nvSpPr>
          <p:cNvPr id="6" name="QB_7_AN.12_1#2385db54d.blank?pid=4f2481913&amp;color=0,0,0&amp;vpa=11&amp;vtp=1&amp;bbb=1"/>
          <p:cNvSpPr/>
          <p:nvPr/>
        </p:nvSpPr>
        <p:spPr>
          <a:xfrm>
            <a:off x="1748504" y="2300356"/>
            <a:ext cx="525938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端正</a:t>
            </a:r>
            <a:endParaRPr lang="en-US" altLang="zh-CN" sz="2800" dirty="0"/>
          </a:p>
        </p:txBody>
      </p:sp>
      <p:sp>
        <p:nvSpPr>
          <p:cNvPr id="7" name="QB_7_AN.13_1#2385db54d.blank?pid=4f2481913&amp;color=0,0,0&amp;vpa=12&amp;vtp=1&amp;bbb=1"/>
          <p:cNvSpPr/>
          <p:nvPr/>
        </p:nvSpPr>
        <p:spPr>
          <a:xfrm>
            <a:off x="1748504" y="2922656"/>
            <a:ext cx="525938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</a:t>
            </a:r>
            <a:endParaRPr lang="en-US" altLang="zh-CN" sz="2800" dirty="0"/>
          </a:p>
        </p:txBody>
      </p:sp>
      <p:sp>
        <p:nvSpPr>
          <p:cNvPr id="8" name="QB_7_AN.14_1#2385db54d.blank?pid=4f2481913&amp;color=0,0,0&amp;vpa=13&amp;vtp=1&amp;bbb=1"/>
          <p:cNvSpPr/>
          <p:nvPr/>
        </p:nvSpPr>
        <p:spPr>
          <a:xfrm>
            <a:off x="2459704" y="3544956"/>
            <a:ext cx="77597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获得知识。一说，把自己对事物的认识推到极致</a:t>
            </a:r>
            <a:endParaRPr lang="en-US" altLang="zh-CN" sz="2800" dirty="0"/>
          </a:p>
        </p:txBody>
      </p:sp>
      <p:sp>
        <p:nvSpPr>
          <p:cNvPr id="9" name="QB_7_AN.15_1#2385db54d.blank?pid=4f2481913&amp;color=0,0,0&amp;vpa=14&amp;vtp=1&amp;bbb=1"/>
          <p:cNvSpPr/>
          <p:nvPr/>
        </p:nvSpPr>
        <p:spPr>
          <a:xfrm>
            <a:off x="2116804" y="4167256"/>
            <a:ext cx="2759075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推究事物的原理</a:t>
            </a:r>
            <a:endParaRPr lang="en-US" altLang="zh-CN" sz="2800" dirty="0"/>
          </a:p>
        </p:txBody>
      </p:sp>
      <p:sp>
        <p:nvSpPr>
          <p:cNvPr id="10" name="QB_7_AN.16_1#2385db54d.blank?pid=4f2481913&amp;color=0,0,0&amp;vpa=15&amp;vtp=1&amp;bbb=1"/>
          <p:cNvSpPr/>
          <p:nvPr/>
        </p:nvSpPr>
        <p:spPr>
          <a:xfrm>
            <a:off x="2116804" y="4789556"/>
            <a:ext cx="16875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平民百姓</a:t>
            </a:r>
            <a:endParaRPr lang="en-US" altLang="zh-CN" sz="2800" dirty="0"/>
          </a:p>
        </p:txBody>
      </p:sp>
      <p:sp>
        <p:nvSpPr>
          <p:cNvPr id="11" name="QB_7_AN.17_1#2385db54d.blank?pid=4f2481913&amp;color=0,0,0&amp;vpa=16&amp;vtp=1&amp;bbb=1"/>
          <p:cNvSpPr/>
          <p:nvPr/>
        </p:nvSpPr>
        <p:spPr>
          <a:xfrm>
            <a:off x="2116804" y="5411856"/>
            <a:ext cx="2044700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一概，一律</a:t>
            </a:r>
            <a:endParaRPr lang="en-US" altLang="zh-CN" sz="2800" dirty="0"/>
          </a:p>
        </p:txBody>
      </p:sp>
      <p:sp>
        <p:nvSpPr>
          <p:cNvPr id="12" name="QB_7_AN.18_1#2385db54d.blank?pid=4f2481913&amp;color=0,0,0&amp;vpa=17&amp;vtp=1&amp;bbb=1"/>
          <p:cNvSpPr/>
          <p:nvPr/>
        </p:nvSpPr>
        <p:spPr>
          <a:xfrm>
            <a:off x="1761204" y="6034156"/>
            <a:ext cx="973138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5779cc6d?pid=b6638bddc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QB_6_BD.19_1#cd12e4e1b?pid=b5779cc6d&amp;color=0,0,0&amp;vtp=1&amp;bbb=1"/>
          <p:cNvSpPr/>
          <p:nvPr/>
        </p:nvSpPr>
        <p:spPr>
          <a:xfrm>
            <a:off x="612648" y="954024"/>
            <a:ext cx="10963656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400"/>
              </a:lnSpc>
            </a:pPr>
            <a:r>
              <a:rPr lang="en-US" altLang="zh-CN" sz="2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r>
              <a:rPr lang="en-US" altLang="zh-CN" sz="2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3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                          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4" name="QB_6_BD.19_1#cd12e4e1b?pid=b5779cc6d&amp;color=0,0,0&amp;tib=255,255,255&amp;iip=1&amp;vip=18#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0469" y="1399794"/>
            <a:ext cx="5111496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20_1#cd12e4e1b.blank?pid=b5779cc6d&amp;color=0,0,0&amp;vpa=18&amp;vtp=1"/>
          <p:cNvSpPr/>
          <p:nvPr/>
        </p:nvSpPr>
        <p:spPr>
          <a:xfrm>
            <a:off x="2779109" y="3301746"/>
            <a:ext cx="969264" cy="2468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明明德</a:t>
            </a:r>
            <a:endParaRPr lang="en-US" altLang="zh-CN" sz="2100" dirty="0"/>
          </a:p>
        </p:txBody>
      </p:sp>
      <p:sp>
        <p:nvSpPr>
          <p:cNvPr id="6" name="QB_6_AN.21_1#cd12e4e1b.blank?pid=b5779cc6d&amp;color=0,0,0&amp;vpa=19&amp;vtp=1"/>
          <p:cNvSpPr/>
          <p:nvPr/>
        </p:nvSpPr>
        <p:spPr>
          <a:xfrm>
            <a:off x="2797397" y="3731514"/>
            <a:ext cx="978408" cy="24688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亲民</a:t>
            </a:r>
            <a:endParaRPr lang="en-US" altLang="zh-CN" sz="2100" dirty="0"/>
          </a:p>
        </p:txBody>
      </p:sp>
      <p:sp>
        <p:nvSpPr>
          <p:cNvPr id="7" name="QB_6_AN.22_1#cd12e4e1b.blank?pid=b5779cc6d&amp;color=0,0,0&amp;vpa=20&amp;vtp=1"/>
          <p:cNvSpPr/>
          <p:nvPr/>
        </p:nvSpPr>
        <p:spPr>
          <a:xfrm>
            <a:off x="2769964" y="4170426"/>
            <a:ext cx="1377829" cy="210312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止于至善</a:t>
            </a:r>
            <a:endParaRPr lang="en-US" altLang="zh-CN" sz="2100" dirty="0"/>
          </a:p>
        </p:txBody>
      </p:sp>
      <p:sp>
        <p:nvSpPr>
          <p:cNvPr id="8" name="QB_6_AN.23_1#cd12e4e1b.blank?pid=b5779cc6d&amp;color=0,0,0&amp;vpa=21&amp;vtp=1"/>
          <p:cNvSpPr/>
          <p:nvPr/>
        </p:nvSpPr>
        <p:spPr>
          <a:xfrm>
            <a:off x="5970365" y="3064002"/>
            <a:ext cx="969264" cy="2286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外治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4_1#50365663e?pid=b5779cc6d&amp;color=0,0,0&amp;vtp=1&amp;bt=1&amp;bbb=1&amp;hb=1"/>
          <p:cNvSpPr/>
          <p:nvPr/>
        </p:nvSpPr>
        <p:spPr>
          <a:xfrm>
            <a:off x="689483" y="62191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r>
              <a:rPr lang="en-US" altLang="zh-CN" sz="28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1" i="0" dirty="0">
              <a:solidFill>
                <a:srgbClr val="00ADA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大学之道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强调修身是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告诉人们只有通过格物致知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摆脱外在的诱惑和困扰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心诚意地培养高尚的情操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才能够使自己的精神境界提高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进而使自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己家族中的各种关系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最终实现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使天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下太平的伟大理想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25_1#50365663e.blank?pid=b5779cc6d&amp;color=0,0,0&amp;vpa=22&amp;vtp=1&amp;bbb=1"/>
          <p:cNvSpPr/>
          <p:nvPr/>
        </p:nvSpPr>
        <p:spPr>
          <a:xfrm>
            <a:off x="1242091" y="1930019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根本</a:t>
            </a:r>
            <a:endParaRPr lang="en-US" altLang="zh-CN" sz="2800" dirty="0"/>
          </a:p>
        </p:txBody>
      </p:sp>
      <p:sp>
        <p:nvSpPr>
          <p:cNvPr id="4" name="QB_6_AN.26_1#50365663e.blank?pid=b5779cc6d&amp;color=0,0,0&amp;vpa=23&amp;vtp=1&amp;bbb=1"/>
          <p:cNvSpPr/>
          <p:nvPr/>
        </p:nvSpPr>
        <p:spPr>
          <a:xfrm>
            <a:off x="4265961" y="311810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整齐有序</a:t>
            </a:r>
            <a:endParaRPr lang="en-US" altLang="zh-CN" sz="2800" dirty="0"/>
          </a:p>
        </p:txBody>
      </p:sp>
      <p:sp>
        <p:nvSpPr>
          <p:cNvPr id="5" name="QB_6_AN.27_1#50365663e.blank?pid=b5779cc6d&amp;color=0,0,0&amp;vpa=24&amp;vtp=1&amp;bbb=1"/>
          <p:cNvSpPr/>
          <p:nvPr/>
        </p:nvSpPr>
        <p:spPr>
          <a:xfrm>
            <a:off x="8245507" y="311810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治理好国家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6d412f6.fixed?pid=8502a803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966d412f6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9615cba4?pid=966d412f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学校里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一场关于修改校训及教学楼命名的热烈讨论正在进行。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校领导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、教师和学生代表齐聚一堂，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共同商讨新校训及教学楼的名字。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关于新校训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，大家提议从儒家经典著作中汲取灵感。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关于教学楼命名，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有人提议以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“格物”“致知”命名，强调探索知识的精神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；有人则倾向于以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诚意”“正心”命名，注重培养学生真诚与正直的品格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。大家纷纷查阅资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，研读《大学之道》，希望能从中汲取灵感。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dd149a97?pid=966d412f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理解“三纲”“八目”</a:t>
            </a:r>
            <a:endParaRPr lang="en-US" altLang="zh-CN" sz="3000" dirty="0"/>
          </a:p>
        </p:txBody>
      </p:sp>
      <p:sp>
        <p:nvSpPr>
          <p:cNvPr id="3" name="QB_6_BD.92_1#6a3aaeae1?sp=1&amp;pid=2dd149a97&amp;color=0,0,0&amp;vtp=1&amp;bbb=1&amp;hb=1&amp;hltap=1"/>
          <p:cNvSpPr/>
          <p:nvPr/>
        </p:nvSpPr>
        <p:spPr>
          <a:xfrm>
            <a:off x="612648" y="1115647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本文第一段开宗明义，提出“三纲”，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并将其作为引领学习的终极目标。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“三纲”的具体内涵。（6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3_1#6a3aaeae1?sp=1&amp;pid=2dd149a97&amp;color=0,0,0&amp;vtp=1&amp;bbb=1&amp;hb=1&amp;hla=1"/>
          <p:cNvSpPr/>
          <p:nvPr/>
        </p:nvSpPr>
        <p:spPr>
          <a:xfrm>
            <a:off x="612648" y="2383107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明明德，彰明美德，激发求学者完善自己的自觉性。②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亲民，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亲近爱抚民众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，帮助自己及他人去除污染心灵的杂质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，使他们同样能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够达到心灵纯洁的境界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，即不仅自觉地进行自我修养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，而且努力提高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其他人的道德品质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，为治国、平天下奠定精神基础。③止于至善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，达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到道德修养的最高境界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，实际上是一个无限的完善过程。（每点2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c976d9f77?sp=1&amp;pid=2dd149a97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请根据第1题分析三纲之间的关系。（2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3_1#c976d9f77?sp=1&amp;pid=2dd149a97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这三个纲领构成一个由低级到高级、由个体到群体的完整社会体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，（1分）它表达了儒家一贯倡导的以教化为手段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、以德政为目的的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施政主张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92_1#769a73b1a?sp=1&amp;pid=150f49448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请用文中的语句回答，怎样才能实现“三纲”。（1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800" dirty="0"/>
          </a:p>
        </p:txBody>
      </p:sp>
      <p:sp>
        <p:nvSpPr>
          <p:cNvPr id="3" name="QB_7_AN.93_1#769a73b1a.blank?pid=150f49448&amp;color=0,0,0&amp;mp=1&amp;vpa=25&amp;vtp=1&amp;bbb=1&amp;hb=1"/>
          <p:cNvSpPr/>
          <p:nvPr/>
        </p:nvSpPr>
        <p:spPr>
          <a:xfrm>
            <a:off x="612648" y="10852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知止而后有定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，定而后能静，静而后能安，安而后能虑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，虑而后能得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。（1分，写错字不得分）</a:t>
            </a:r>
            <a:endParaRPr lang="en-US" altLang="zh-CN" sz="2800" dirty="0"/>
          </a:p>
        </p:txBody>
      </p:sp>
      <p:sp>
        <p:nvSpPr>
          <p:cNvPr id="4" name="QB_7_BD.94_1#92a9d347a?sp=1&amp;pid=150f49448&amp;color=0,0,0&amp;vtp=1&amp;bbb=1&amp;hb=1&amp;hltap=1"/>
          <p:cNvSpPr/>
          <p:nvPr/>
        </p:nvSpPr>
        <p:spPr>
          <a:xfrm>
            <a:off x="612648" y="2454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请根据上一题，分析概括实现“三纲”的几个步骤。（6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QB_7_AN.95_1#92a9d347a?sp=1&amp;pid=150f49448&amp;color=0,0,0&amp;vtp=1&amp;bbb=1&amp;hb=1&amp;hla=1"/>
          <p:cNvSpPr/>
          <p:nvPr/>
        </p:nvSpPr>
        <p:spPr>
          <a:xfrm>
            <a:off x="612648" y="308173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知止：知道要达到的“至善”境界。②有定：志向坚定不移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：心不妄动。④能安：性情安和。⑤能虑：思虑精详。⑥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能得：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处事合宜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d8dcdfb7e?sp=1&amp;pid=2dd149a97&amp;color=0,0,0&amp;mp=1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本文第二段重点写了“八目”，请分别进行解释。（7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3_1#d8dcdfb7e?sp=1&amp;pid=2dd149a97&amp;color=0,0,0&amp;mp=1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格物，推究事物的原理。②致知，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获得对外物之理的充分认识。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诚意，在修养自身的过程中，能够做到意念真诚。④正心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，端正自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己的心思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。⑤修身，使个人修养达到完善。⑥齐家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，使家族中的各种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关系整齐有序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。⑦治国、平天下，治理好国家，使天下太平，是“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齐家”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的扩大和延伸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502a8033.fixed?pid=cbd2c441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中华传统文化经典研习——百家争鸣</a:t>
            </a:r>
            <a:endParaRPr lang="en-US" altLang="zh-CN" sz="4000" dirty="0"/>
          </a:p>
        </p:txBody>
      </p:sp>
      <p:sp>
        <p:nvSpPr>
          <p:cNvPr id="3" name="C_3#8502a8033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8502a8033.fixed?pid=cbd2c4415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第5课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《论语》十二章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大学之道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人皆有不忍人之心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8502a8033.fixed?pid=cbd2c4415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8502a8033.fixed?pid=cbd2c441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大学之道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353997f21?sp=1&amp;pid=2dd149a97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“八目”中，哪一条体现了《大学》对人的培养的最高要求，处在“八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目”的中枢地位？“八目”之间的关系是怎样的？（8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3_1#353997f21?sp=1&amp;pid=2dd149a97&amp;color=0,0,0&amp;vtp=1&amp;bt=1&amp;bbb=1&amp;hb=1&amp;hla=1"/>
          <p:cNvSpPr/>
          <p:nvPr/>
        </p:nvSpPr>
        <p:spPr>
          <a:xfrm>
            <a:off x="612648" y="17634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（1）修身。（2分）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（2）①“八目”包括“内修”和“外治”两大方面，“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格物、致知、诚意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正心、修身”是“内修”，“齐家、治国、平天下”是“外治”。②“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修身”是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连接“内修”和“外治”两方面的纽带，它与“内修”连在一起，是“善其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身”；它与“外治”连在一起，是“善天下”。③“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格物、致知、诚意、正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心”是基础，做好这些的目的是“修身”，“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修身”的目的是“齐家、治国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平天下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42e871e82?sp=1&amp;pid=2dd149a97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“三纲”“八目”之间的关系是怎样的？（3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3_1#42e871e82?sp=1&amp;pid=2dd149a97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它们是一个不可分割的整体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。（1分）①“三纲”是宗旨，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是纲领，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“八目”的指导思想，而“八目”是实现“三纲”的具体步骤。（1分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八目”是对“三纲”的补充和发挥，是实现“三纲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”而必须经历的八个由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浅入深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、由低至高的阶段。（1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4a687fed?pid=966d412f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赏析论证特点</a:t>
            </a:r>
            <a:endParaRPr lang="en-US" altLang="zh-CN" sz="3000" dirty="0"/>
          </a:p>
        </p:txBody>
      </p:sp>
      <p:sp>
        <p:nvSpPr>
          <p:cNvPr id="3" name="QB_6_BD.92_1#82e1513f5?sp=1&amp;pid=44a687fed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先秦儒家的文章在论述道理方面有其独特之处，分析其论证特点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更加深入地了解先秦儒家思想的智慧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。请赏析本文的论证特点。（6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3_1#82e1513f5?sp=1&amp;pid=44a687fed&amp;color=0,0,0&amp;vtp=1&amp;bbb=1&amp;hb=1&amp;hla=1"/>
          <p:cNvSpPr/>
          <p:nvPr/>
        </p:nvSpPr>
        <p:spPr>
          <a:xfrm>
            <a:off x="612648" y="238310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采用层进式论证结构，内容层层推进，论证结构严谨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，条理清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。②运用排比、顶真的修辞手法，使文章气势更强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，意义联系更加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，更具有说服力。③句式整齐，节奏分明，增强了语势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，具有无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可辩驳的力量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b6f5f238?pid=44a687fed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层进式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（递进式）论证结构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层进式论证结构俗称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剥笋法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即一层一层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最后显出问题本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是一种由浅入深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层层递进开展论述的结构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      层进式论证结构通常有三种布局方式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将中心论点分解成几个不同的分论点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分论点之间是由此及彼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层深入的关系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分论点三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层层推进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b6f5f238?pid=44a687fed&amp;color=0,0,0&amp;mp=1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解决问题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的思路安排论证结构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的顺序逐层阐明问题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是文章的主体部分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这两部分可以并重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也可以有所侧重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先指出现象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再分析其危害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挖掘其本质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最后指明解决问题的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摆现象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析危害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挖本质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2_1#63d0cfa45?sp=1&amp;pid=44a687fed&amp;color=0,0,0&amp;mp=1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古人在论证观点时往往采用一定的技巧来增强论证的逻辑性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。试分析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本文大量运用顶真修辞手法的表达效果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3_1#63d0cfa45?sp=1&amp;pid=44a687fed&amp;color=0,0,0&amp;mp=1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顶真修辞手法的运用使论述更为严密。如“知止而后有定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，定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而后能静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，静而后能安，安而后能虑，虑而后能得”。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②顶真修辞手法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的运用不但能使句式整齐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，语气贯通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，而且能突出事物之间环环相扣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的有机联系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，使论述层层深入，逻辑严密。（每点2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1976074b?pid=966d412f6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学以致用</a:t>
            </a:r>
            <a:endParaRPr lang="en-US" altLang="zh-CN" sz="3000" dirty="0"/>
          </a:p>
        </p:txBody>
      </p:sp>
      <p:sp>
        <p:nvSpPr>
          <p:cNvPr id="3" name="QO_6_BD.38_1#b3e0eb2f5?pid=81976074b&amp;color=0,0,0&amp;vtp=1&amp;bbb=1&amp;hb=1"/>
          <p:cNvSpPr/>
          <p:nvPr/>
        </p:nvSpPr>
        <p:spPr>
          <a:xfrm>
            <a:off x="612648" y="111564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北宋张载曾言：“为天地立心，为生民立命，为往圣继绝学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，为万世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开太平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。”君子若想承担起这样的社会责任和历史使命，必须学习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》，必须做到“明明德”，必须“亲民”，从而达到“至善”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的境界。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《大学之道》，你深受启发。（7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B_7_BD.39_1#9de4d62da?pid=b3e0eb2f5&amp;color=0,0,0&amp;vtp=1&amp;bbb=1&amp;hb=1"/>
          <p:cNvSpPr/>
          <p:nvPr/>
        </p:nvSpPr>
        <p:spPr>
          <a:xfrm>
            <a:off x="612648" y="3740732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你设计的校训是：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5" name="QB_7_AN.40_1#9de4d62da.blank?pid=b3e0eb2f5&amp;color=0,0,0&amp;vpa=26&amp;vtp=1&amp;bbb=1&amp;hb=1"/>
          <p:cNvSpPr/>
          <p:nvPr/>
        </p:nvSpPr>
        <p:spPr>
          <a:xfrm>
            <a:off x="612648" y="3710252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示例）修己明德，止于至善；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格物致知，博采众长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1_1#42af71c7b?pid=b3e0eb2f5&amp;color=0,0,0&amp;vtp=1&amp;bt=1&amp;bbb=1&amp;hb=1"/>
          <p:cNvSpPr/>
          <p:nvPr/>
        </p:nvSpPr>
        <p:spPr>
          <a:xfrm>
            <a:off x="612648" y="46634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你为教学楼设计的名字是（至少写出5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个）：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AN.42_1#42af71c7b.blank?pid=b3e0eb2f5&amp;color=0,0,0&amp;vpa=27&amp;vtp=1&amp;bbb=1&amp;hb=1"/>
          <p:cNvSpPr/>
          <p:nvPr/>
        </p:nvSpPr>
        <p:spPr>
          <a:xfrm>
            <a:off x="612648" y="435864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格物楼、致知楼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、诚意楼、正心楼、修身楼、明德楼、至善楼。（一个1分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，答出五个得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d7720bc9?pid=966d412f6&amp;color=0,173,163&amp;vtp=1&amp;bt=1&amp;bbb=1"/>
          <p:cNvSpPr/>
          <p:nvPr/>
        </p:nvSpPr>
        <p:spPr>
          <a:xfrm>
            <a:off x="612648" y="466344"/>
            <a:ext cx="10963656" cy="495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92_1#cbba3e872?sp=1&amp;pid=1d7720bc9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有人提出，我们的一些大学正在培养一批“精致的利己主义者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人认为这种现象反映出读书人道德修养的缺失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。请结合本文说说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八目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”思想在今天有哪些现实意义。请结合社会现实，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谈谈你的看法。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93_1#cbba3e872?sp=1&amp;pid=1d7720bc9&amp;color=0,0,0&amp;vtp=1&amp;bbb=1&amp;hb=1&amp;hla=1"/>
          <p:cNvSpPr/>
          <p:nvPr/>
        </p:nvSpPr>
        <p:spPr>
          <a:xfrm>
            <a:off x="612648" y="350418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示例）①《大学之道》中“三纲八目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”思想对修身立德教育至关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。在学校开设国学课程，传授“三纲八目”精髓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，可强化学生道德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。在社会上推广此思想，能加强公众思想道德建设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，弘扬传统文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。②“三纲八目”思想提供了理想人格修养体系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，可引导学生明确目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3_1#cbba3e872?sp=1&amp;pid=1d7720bc9&amp;color=0,0,0&amp;vtp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92_1#cbba3e872?sp=1&amp;pid=1d7720bc9&amp;color=0,0,0&amp;vtp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，指导行动。当前德育缺乏自省教育，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而此思想能有效弥补此缺陷，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帮助学生自我反省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、提升，摆脱德育困境。③领悟《大学之道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》“三纲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八目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”内涵，有助于践行社会主义核心价值观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。习近平总书记曾引用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三纲”论述核心价值观的重要性。个人、民族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、国家若无德则难以立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。因此，我们需深刻领悟并践行这些价值观。（每点2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b6638bddc?lid=b6638bddc&amp;cid=b6638bddc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b6638bddc?lid=b6638bddc&amp;cid=b6638bddc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b6638bddc?lid=966d412f6&amp;cid=966d412f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b6638bddc?lid=966d412f6&amp;cid=966d412f6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e3a56a9a?pid=966d412f6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B_6_BD.44_1#20e17ab66?sp=1&amp;pid=5e3a56a9a&amp;color=0,0,0&amp;vtp=1&amp;bbb=1"/>
          <p:cNvSpPr/>
          <p:nvPr/>
        </p:nvSpPr>
        <p:spPr>
          <a:xfrm>
            <a:off x="612648" y="95402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670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670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①庶人(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②壹是(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45_1#20e17ab66.bracket?pid=5e3a56a9a&amp;color=0,0,0&amp;vpa=28&amp;vtp=1&amp;bbb=1"/>
          <p:cNvSpPr/>
          <p:nvPr/>
        </p:nvSpPr>
        <p:spPr>
          <a:xfrm>
            <a:off x="1816767" y="1609344"/>
            <a:ext cx="79375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shù</a:t>
            </a:r>
            <a:endParaRPr lang="en-US" altLang="zh-CN" sz="2800" dirty="0"/>
          </a:p>
        </p:txBody>
      </p:sp>
      <p:sp>
        <p:nvSpPr>
          <p:cNvPr id="5" name="QB_6_AN.46_1#20e17ab66.bracket?pid=5e3a56a9a&amp;color=0,0,0&amp;vpa=29&amp;vtp=1&amp;bbb=1"/>
          <p:cNvSpPr/>
          <p:nvPr/>
        </p:nvSpPr>
        <p:spPr>
          <a:xfrm>
            <a:off x="7533672" y="160934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yī</a:t>
            </a:r>
            <a:endParaRPr lang="en-US" altLang="zh-CN" sz="2800" dirty="0"/>
          </a:p>
        </p:txBody>
      </p:sp>
      <p:sp>
        <p:nvSpPr>
          <p:cNvPr id="6" name="QB_6_BD.47_1#f0c9ff826?sp=1&amp;pid=5e3a56a9a&amp;color=0,0,0&amp;vtp=1&amp;bbb=1&amp;hb=1"/>
          <p:cNvSpPr/>
          <p:nvPr/>
        </p:nvSpPr>
        <p:spPr>
          <a:xfrm>
            <a:off x="612648" y="2290138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①大学之道 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②自天子以至于庶人(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7" name="QB_6_AN.48_1#f0c9ff826.bracket?pid=5e3a56a9a&amp;color=0,0,0&amp;vpa=30&amp;vtp=1&amp;bbb=1"/>
          <p:cNvSpPr/>
          <p:nvPr/>
        </p:nvSpPr>
        <p:spPr>
          <a:xfrm>
            <a:off x="2629567" y="2945458"/>
            <a:ext cx="9188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与小学相对而言，指儒家修己教人、治国平天下的学说。</a:t>
            </a:r>
            <a:endParaRPr lang="en-US" altLang="zh-CN" sz="2800" dirty="0"/>
          </a:p>
        </p:txBody>
      </p:sp>
      <p:sp>
        <p:nvSpPr>
          <p:cNvPr id="8" name="QB_6_AN.49_1#f0c9ff826.bracket?pid=5e3a56a9a&amp;color=0,0,0&amp;vpa=31&amp;vtp=1&amp;bbb=1"/>
          <p:cNvSpPr/>
          <p:nvPr/>
        </p:nvSpPr>
        <p:spPr>
          <a:xfrm>
            <a:off x="3963066" y="3593158"/>
            <a:ext cx="66833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动词“至”和介词“于”连用，相当于“到”。</a:t>
            </a:r>
            <a:endParaRPr lang="en-US" altLang="zh-CN" sz="2800" dirty="0"/>
          </a:p>
        </p:txBody>
      </p:sp>
      <p:sp>
        <p:nvSpPr>
          <p:cNvPr id="9" name="QB_6_BD.44_1#20e17ab66?sp=1&amp;pid=5e3a56a9a&amp;color=0,0,0&amp;vtp=1&amp;bbb=1&amp;zzd= 3"/>
          <p:cNvSpPr/>
          <p:nvPr/>
        </p:nvSpPr>
        <p:spPr>
          <a:xfrm>
            <a:off x="1127030" y="2274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44_1#20e17ab66?sp=1&amp;pid=5e3a56a9a&amp;color=0,0,0&amp;vtp=1&amp;bbb=1&amp;zzd= 3"/>
          <p:cNvSpPr/>
          <p:nvPr/>
        </p:nvSpPr>
        <p:spPr>
          <a:xfrm>
            <a:off x="6894735" y="2274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47_1#f0c9ff826?sp=1&amp;pid=5e3a56a9a&amp;color=0,0,0&amp;vtp=1&amp;bbb=1&amp;hb=1&amp;zzd= 3"/>
          <p:cNvSpPr/>
          <p:nvPr/>
        </p:nvSpPr>
        <p:spPr>
          <a:xfrm>
            <a:off x="1127030" y="35982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47_1#f0c9ff826?sp=1&amp;pid=5e3a56a9a&amp;color=0,0,0&amp;vtp=1&amp;bbb=1&amp;hb=1&amp;zzd= 3"/>
          <p:cNvSpPr/>
          <p:nvPr/>
        </p:nvSpPr>
        <p:spPr>
          <a:xfrm>
            <a:off x="1482630" y="35982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47_1#f0c9ff826?sp=1&amp;pid=5e3a56a9a&amp;color=0,0,0&amp;vtp=1&amp;bbb=1&amp;hb=1&amp;zzd= 5"/>
          <p:cNvSpPr/>
          <p:nvPr/>
        </p:nvSpPr>
        <p:spPr>
          <a:xfrm>
            <a:off x="2549430" y="42586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47_1#f0c9ff826?sp=1&amp;pid=5e3a56a9a&amp;color=0,0,0&amp;vtp=1&amp;bbb=1&amp;hb=1&amp;zzd= 5"/>
          <p:cNvSpPr/>
          <p:nvPr/>
        </p:nvSpPr>
        <p:spPr>
          <a:xfrm>
            <a:off x="2905030" y="42586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0_1#3afbbb8ed?pid=5e3a56a9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51_1#e9d1bc83c?sp=1&amp;pid=3afbbb8ed&amp;color=0,0,0&amp;vtp=1&amp;bbb=1"/>
          <p:cNvSpPr/>
          <p:nvPr/>
        </p:nvSpPr>
        <p:spPr>
          <a:xfrm>
            <a:off x="612648" y="1085231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①大学之道(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②会天大雨，道不通(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③道芷阳间行(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④赂秦而力亏，破灭之道也(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⑤不足为外人道也(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9" name="QB_7_AN.52_1#e9d1bc83c.bracket?pid=3afbbb8ed&amp;color=0,0,0&amp;vpa=32&amp;vtp=1&amp;bbb=1"/>
          <p:cNvSpPr/>
          <p:nvPr/>
        </p:nvSpPr>
        <p:spPr>
          <a:xfrm>
            <a:off x="2527967" y="1740551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名词，宗旨，原则。</a:t>
            </a:r>
            <a:endParaRPr lang="en-US" altLang="zh-CN" sz="2800" dirty="0"/>
          </a:p>
        </p:txBody>
      </p:sp>
      <p:sp>
        <p:nvSpPr>
          <p:cNvPr id="10" name="QB_7_AN.53_1#e9d1bc83c.bracket?pid=3afbbb8ed&amp;color=0,0,0&amp;vpa=33&amp;vtp=1&amp;bbb=1"/>
          <p:cNvSpPr/>
          <p:nvPr/>
        </p:nvSpPr>
        <p:spPr>
          <a:xfrm>
            <a:off x="3950366" y="23882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名词，道路。</a:t>
            </a:r>
            <a:endParaRPr lang="en-US" altLang="zh-CN" sz="2800" dirty="0"/>
          </a:p>
        </p:txBody>
      </p:sp>
      <p:sp>
        <p:nvSpPr>
          <p:cNvPr id="11" name="QB_7_AN.54_1#e9d1bc83c.bracket?pid=3afbbb8ed&amp;color=0,0,0&amp;vpa=34&amp;vtp=1&amp;bbb=1"/>
          <p:cNvSpPr/>
          <p:nvPr/>
        </p:nvSpPr>
        <p:spPr>
          <a:xfrm>
            <a:off x="2883567" y="30359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动词，取道。</a:t>
            </a:r>
            <a:endParaRPr lang="en-US" altLang="zh-CN" sz="2800" dirty="0"/>
          </a:p>
        </p:txBody>
      </p:sp>
      <p:sp>
        <p:nvSpPr>
          <p:cNvPr id="12" name="QB_7_AN.55_1#e9d1bc83c.bracket?pid=3afbbb8ed&amp;color=0,0,0&amp;vpa=35&amp;vtp=1&amp;bbb=1"/>
          <p:cNvSpPr/>
          <p:nvPr/>
        </p:nvSpPr>
        <p:spPr>
          <a:xfrm>
            <a:off x="5017166" y="3683651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名词，原因，途径。</a:t>
            </a:r>
            <a:endParaRPr lang="en-US" altLang="zh-CN" sz="2800" dirty="0"/>
          </a:p>
        </p:txBody>
      </p:sp>
      <p:sp>
        <p:nvSpPr>
          <p:cNvPr id="13" name="QB_7_AN.56_1#e9d1bc83c.bracket?pid=3afbbb8ed&amp;color=0,0,0&amp;vpa=36&amp;vtp=1&amp;bbb=1"/>
          <p:cNvSpPr/>
          <p:nvPr/>
        </p:nvSpPr>
        <p:spPr>
          <a:xfrm>
            <a:off x="3594766" y="4331351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动词，说，谈论。</a:t>
            </a:r>
            <a:endParaRPr lang="en-US" altLang="zh-CN" sz="2800" dirty="0"/>
          </a:p>
        </p:txBody>
      </p:sp>
      <p:sp>
        <p:nvSpPr>
          <p:cNvPr id="14" name="QB_7_BD.51_1#e9d1bc83c?sp=1&amp;pid=3afbbb8ed&amp;color=0,0,0&amp;vtp=1&amp;bbb=1&amp;zzd= 2"/>
          <p:cNvSpPr/>
          <p:nvPr/>
        </p:nvSpPr>
        <p:spPr>
          <a:xfrm>
            <a:off x="2193830" y="23933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51_1#e9d1bc83c?sp=1&amp;pid=3afbbb8ed&amp;color=0,0,0&amp;vtp=1&amp;bbb=1&amp;zzd= 3"/>
          <p:cNvSpPr/>
          <p:nvPr/>
        </p:nvSpPr>
        <p:spPr>
          <a:xfrm>
            <a:off x="2905030" y="30410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51_1#e9d1bc83c?sp=1&amp;pid=3afbbb8ed&amp;color=0,0,0&amp;vtp=1&amp;bbb=1&amp;zzd= 4"/>
          <p:cNvSpPr/>
          <p:nvPr/>
        </p:nvSpPr>
        <p:spPr>
          <a:xfrm>
            <a:off x="1127030" y="36887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51_1#e9d1bc83c?sp=1&amp;pid=3afbbb8ed&amp;color=0,0,0&amp;vtp=1&amp;bbb=1&amp;zzd= 5"/>
          <p:cNvSpPr/>
          <p:nvPr/>
        </p:nvSpPr>
        <p:spPr>
          <a:xfrm>
            <a:off x="4327430" y="43364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51_1#e9d1bc83c?sp=1&amp;pid=3afbbb8ed&amp;color=0,0,0&amp;vtp=1&amp;bbb=1&amp;zzd= 6"/>
          <p:cNvSpPr/>
          <p:nvPr/>
        </p:nvSpPr>
        <p:spPr>
          <a:xfrm>
            <a:off x="2905030" y="49968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7_1#c35144ea5?sp=1&amp;pid=3afbbb8ed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①虑而后能得(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②积善成德，而神明自得(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诚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①欲正其心者，先诚其意(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②诚能见可欲则思知足以自戒(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③臣诚知不如徐公美(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5" name="QB_7_AN.58_1#c35144ea5.bracket?pid=3afbbb8ed&amp;color=0,0,0&amp;vpa=37&amp;vtp=1&amp;bbb=1"/>
          <p:cNvSpPr/>
          <p:nvPr/>
        </p:nvSpPr>
        <p:spPr>
          <a:xfrm>
            <a:off x="2883567" y="11233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处事合宜。</a:t>
            </a:r>
            <a:endParaRPr lang="en-US" altLang="zh-CN" sz="2800" dirty="0"/>
          </a:p>
        </p:txBody>
      </p:sp>
      <p:sp>
        <p:nvSpPr>
          <p:cNvPr id="6" name="QB_7_AN.59_1#c35144ea5.bracket?pid=3afbbb8ed&amp;color=0,0,0&amp;vpa=38&amp;vtp=1&amp;bbb=1"/>
          <p:cNvSpPr/>
          <p:nvPr/>
        </p:nvSpPr>
        <p:spPr>
          <a:xfrm>
            <a:off x="4661566" y="17710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动词，获得。</a:t>
            </a:r>
            <a:endParaRPr lang="en-US" altLang="zh-CN" sz="2800" dirty="0"/>
          </a:p>
        </p:txBody>
      </p:sp>
      <p:sp>
        <p:nvSpPr>
          <p:cNvPr id="11" name="QB_7_AN.61_1#c35144ea5.bracket?pid=3afbbb8ed&amp;color=0,0,0&amp;vpa=39&amp;vtp=1&amp;bbb=1"/>
          <p:cNvSpPr/>
          <p:nvPr/>
        </p:nvSpPr>
        <p:spPr>
          <a:xfrm>
            <a:off x="4674266" y="3066420"/>
            <a:ext cx="56165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真诚。</a:t>
            </a:r>
            <a:endParaRPr lang="en-US" altLang="zh-CN" sz="2800" dirty="0"/>
          </a:p>
        </p:txBody>
      </p:sp>
      <p:sp>
        <p:nvSpPr>
          <p:cNvPr id="12" name="QB_7_AN.62_1#c35144ea5.bracket?pid=3afbbb8ed&amp;color=0,0,0&amp;vpa=40&amp;vtp=1&amp;bbb=1"/>
          <p:cNvSpPr/>
          <p:nvPr/>
        </p:nvSpPr>
        <p:spPr>
          <a:xfrm>
            <a:off x="5372766" y="37141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连词，如果，果真。</a:t>
            </a:r>
            <a:endParaRPr lang="en-US" altLang="zh-CN" sz="2800" dirty="0"/>
          </a:p>
        </p:txBody>
      </p:sp>
      <p:sp>
        <p:nvSpPr>
          <p:cNvPr id="13" name="QB_7_AN.63_1#c35144ea5.bracket?pid=3afbbb8ed&amp;color=0,0,0&amp;vpa=41&amp;vtp=1&amp;bbb=1"/>
          <p:cNvSpPr/>
          <p:nvPr/>
        </p:nvSpPr>
        <p:spPr>
          <a:xfrm>
            <a:off x="3950366" y="43618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副词，确实，的确。</a:t>
            </a:r>
            <a:endParaRPr lang="en-US" altLang="zh-CN" sz="2800" dirty="0"/>
          </a:p>
        </p:txBody>
      </p:sp>
      <p:sp>
        <p:nvSpPr>
          <p:cNvPr id="14" name="QB_7_BD.57_1#c35144ea5?sp=1&amp;pid=3afbbb8ed&amp;color=0,0,0&amp;vtp=1&amp;bt=1&amp;bbb=1&amp;zzd= 2"/>
          <p:cNvSpPr/>
          <p:nvPr/>
        </p:nvSpPr>
        <p:spPr>
          <a:xfrm>
            <a:off x="2549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57_1#c35144ea5?sp=1&amp;pid=3afbbb8ed&amp;color=0,0,0&amp;vtp=1&amp;bt=1&amp;bbb=1&amp;zzd= 3"/>
          <p:cNvSpPr/>
          <p:nvPr/>
        </p:nvSpPr>
        <p:spPr>
          <a:xfrm>
            <a:off x="43274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57_1#c35144ea5?sp=1&amp;pid=3afbbb8ed&amp;color=0,0,0&amp;vtp=1&amp;bt=1&amp;bbb=1&amp;zzd= 5"/>
          <p:cNvSpPr/>
          <p:nvPr/>
        </p:nvSpPr>
        <p:spPr>
          <a:xfrm>
            <a:off x="36162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57_1#c35144ea5?sp=1&amp;pid=3afbbb8ed&amp;color=0,0,0&amp;vtp=1&amp;bt=1&amp;bbb=1&amp;zzd= 6"/>
          <p:cNvSpPr/>
          <p:nvPr/>
        </p:nvSpPr>
        <p:spPr>
          <a:xfrm>
            <a:off x="11270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57_1#c35144ea5?sp=1&amp;pid=3afbbb8ed&amp;color=0,0,0&amp;vtp=1&amp;bt=1&amp;bbb=1&amp;zzd= 7"/>
          <p:cNvSpPr/>
          <p:nvPr/>
        </p:nvSpPr>
        <p:spPr>
          <a:xfrm>
            <a:off x="1482630" y="5027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_1#3bd7ccac3?sp=1&amp;pid=5e3a56a9a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重要虚词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dirty="0"/>
          </a:p>
        </p:txBody>
      </p:sp>
      <p:graphicFrame>
        <p:nvGraphicFramePr>
          <p:cNvPr id="40" name="QB_6_BD.64_2#3bd7ccac3?colgroup=2,15,11&amp;pid=5e3a56a9a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36224" cy="3645916"/>
        </p:xfrm>
        <a:graphic>
          <a:graphicData uri="http://schemas.openxmlformats.org/drawingml/2006/table">
            <a:tbl>
              <a:tblPr/>
              <a:tblGrid>
                <a:gridCol w="969264"/>
                <a:gridCol w="5678424"/>
                <a:gridCol w="428853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侣鱼虾而友麋鹿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君子博学而日参省乎己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知止而后有定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有如此之势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而为秦人积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威之所劫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65_1#3bd7ccac3.blank?pid=5e3a56a9a&amp;color=0,0,0&amp;vpa=42&amp;vtp=1&amp;bbb=1"/>
          <p:cNvSpPr/>
          <p:nvPr/>
        </p:nvSpPr>
        <p:spPr>
          <a:xfrm>
            <a:off x="2019831" y="2518002"/>
            <a:ext cx="48990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表示并列，相当于“和”“与”。</a:t>
            </a:r>
            <a:endParaRPr lang="en-US" altLang="zh-CN" sz="2800" dirty="0"/>
          </a:p>
        </p:txBody>
      </p:sp>
      <p:sp>
        <p:nvSpPr>
          <p:cNvPr id="5" name="QB_6_AN.66_1#3bd7ccac3.blank?pid=5e3a56a9a&amp;color=0,0,0&amp;vpa=43&amp;vtp=1&amp;bbb=1"/>
          <p:cNvSpPr/>
          <p:nvPr/>
        </p:nvSpPr>
        <p:spPr>
          <a:xfrm>
            <a:off x="2019831" y="3136238"/>
            <a:ext cx="45434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表示递进，相当于“而且”。</a:t>
            </a:r>
            <a:endParaRPr lang="en-US" altLang="zh-CN" sz="2800" dirty="0"/>
          </a:p>
        </p:txBody>
      </p:sp>
      <p:sp>
        <p:nvSpPr>
          <p:cNvPr id="6" name="QB_6_AN.67_1#3bd7ccac3.blank?pid=5e3a56a9a&amp;color=0,0,0&amp;vpa=44&amp;vtp=1&amp;bbb=1"/>
          <p:cNvSpPr/>
          <p:nvPr/>
        </p:nvSpPr>
        <p:spPr>
          <a:xfrm>
            <a:off x="2019831" y="3754474"/>
            <a:ext cx="48990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表示顺承，相当于“就”“才”。</a:t>
            </a:r>
            <a:endParaRPr lang="en-US" altLang="zh-CN" sz="2800" dirty="0"/>
          </a:p>
        </p:txBody>
      </p:sp>
      <p:sp>
        <p:nvSpPr>
          <p:cNvPr id="7" name="QB_6_AN.68_1#3bd7ccac3.blank?pid=5e3a56a9a&amp;color=0,0,0&amp;vpa=45&amp;vtp=1&amp;bbb=1"/>
          <p:cNvSpPr/>
          <p:nvPr/>
        </p:nvSpPr>
        <p:spPr>
          <a:xfrm>
            <a:off x="1930931" y="4650078"/>
            <a:ext cx="52562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表示转折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，相当于“却”“但是”。</a:t>
            </a:r>
            <a:endParaRPr lang="en-US" altLang="zh-CN" sz="2800" dirty="0"/>
          </a:p>
        </p:txBody>
      </p:sp>
      <p:sp>
        <p:nvSpPr>
          <p:cNvPr id="3" name="QB_6_BD.64_2#3bd7ccac3?colgroup=2,15,11&amp;pid=5e3a56a9a&amp;color=0,0,0&amp;vtp=1&amp;bbb=1&amp;hb=1&amp;zzd= 1"/>
          <p:cNvSpPr/>
          <p:nvPr/>
        </p:nvSpPr>
        <p:spPr>
          <a:xfrm>
            <a:off x="8557918" y="30535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64_2#3bd7ccac3?colgroup=2,15,11&amp;pid=5e3a56a9a&amp;color=0,0,0&amp;vtp=1&amp;bbb=1&amp;hb=1&amp;zzd= 1"/>
          <p:cNvSpPr/>
          <p:nvPr/>
        </p:nvSpPr>
        <p:spPr>
          <a:xfrm>
            <a:off x="8913518" y="367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64_2#3bd7ccac3?colgroup=2,15,11&amp;pid=5e3a56a9a&amp;color=0,0,0&amp;vtp=1&amp;bbb=1&amp;hb=1&amp;zzd= 1"/>
          <p:cNvSpPr/>
          <p:nvPr/>
        </p:nvSpPr>
        <p:spPr>
          <a:xfrm>
            <a:off x="8202318" y="42900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64_2#3bd7ccac3?colgroup=2,15,11&amp;pid=5e3a56a9a&amp;color=0,0,0&amp;vtp=1&amp;bbb=1&amp;hb=1&amp;zzd= 1"/>
          <p:cNvSpPr/>
          <p:nvPr/>
        </p:nvSpPr>
        <p:spPr>
          <a:xfrm>
            <a:off x="9612018" y="49604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QB_6_BD.69_1#3bd7ccac3?colgroup=2,15,11&amp;pid=5e3a56a9a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36224" cy="4818888"/>
        </p:xfrm>
        <a:graphic>
          <a:graphicData uri="http://schemas.openxmlformats.org/drawingml/2006/table">
            <a:tbl>
              <a:tblPr/>
              <a:tblGrid>
                <a:gridCol w="969264"/>
                <a:gridCol w="5678424"/>
                <a:gridCol w="428853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赂秦而力亏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破灭之道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锲而不舍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金石可镂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吾尝跂而望矣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不如登高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之博见也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⑧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缦立远视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而望幸焉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⑨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而翁归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自与汝覆算耳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70_1#3bd7ccac3.blank?pid=5e3a56a9a&amp;color=0,0,0&amp;mp=1&amp;vpa=46&amp;vtp=1&amp;bbb=1"/>
          <p:cNvSpPr/>
          <p:nvPr/>
        </p:nvSpPr>
        <p:spPr>
          <a:xfrm>
            <a:off x="2057931" y="1381474"/>
            <a:ext cx="5613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表示因果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，相当于“因而”“所以”。</a:t>
            </a:r>
            <a:endParaRPr lang="en-US" altLang="zh-CN" sz="2800" dirty="0"/>
          </a:p>
        </p:txBody>
      </p:sp>
      <p:sp>
        <p:nvSpPr>
          <p:cNvPr id="4" name="QB_6_AN.71_1#3bd7ccac3.blank?pid=5e3a56a9a&amp;color=0,0,0&amp;mp=1&amp;vpa=47&amp;vtp=1&amp;bbb=1"/>
          <p:cNvSpPr/>
          <p:nvPr/>
        </p:nvSpPr>
        <p:spPr>
          <a:xfrm>
            <a:off x="2019831" y="2277078"/>
            <a:ext cx="45434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表示假设，相当于“如果”。</a:t>
            </a:r>
            <a:endParaRPr lang="en-US" altLang="zh-CN" sz="2800" dirty="0"/>
          </a:p>
        </p:txBody>
      </p:sp>
      <p:sp>
        <p:nvSpPr>
          <p:cNvPr id="5" name="QB_6_AN.72_1#3bd7ccac3.blank?pid=5e3a56a9a&amp;color=0,0,0&amp;mp=1&amp;vpa=48&amp;vtp=1&amp;bbb=1&amp;hb=1"/>
          <p:cNvSpPr/>
          <p:nvPr/>
        </p:nvSpPr>
        <p:spPr>
          <a:xfrm>
            <a:off x="1653912" y="2905347"/>
            <a:ext cx="555142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表示修饰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，表示方式或状态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，可不译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73_1#3bd7ccac3.blank?pid=5e3a56a9a&amp;color=0,0,0&amp;mp=1&amp;vpa=49&amp;vtp=1&amp;bbb=1"/>
          <p:cNvSpPr/>
          <p:nvPr/>
        </p:nvSpPr>
        <p:spPr>
          <a:xfrm>
            <a:off x="2019831" y="4068286"/>
            <a:ext cx="4186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表示目的，可译为“来”。</a:t>
            </a:r>
            <a:endParaRPr lang="en-US" altLang="zh-CN" sz="2800" dirty="0"/>
          </a:p>
        </p:txBody>
      </p:sp>
      <p:sp>
        <p:nvSpPr>
          <p:cNvPr id="7" name="QB_6_AN.74_1#3bd7ccac3.blank?pid=5e3a56a9a&amp;color=0,0,0&amp;mp=1&amp;vpa=50&amp;vtp=1&amp;bbb=1"/>
          <p:cNvSpPr/>
          <p:nvPr/>
        </p:nvSpPr>
        <p:spPr>
          <a:xfrm>
            <a:off x="2019831" y="4686522"/>
            <a:ext cx="38290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第二人称代词，“你”。</a:t>
            </a:r>
            <a:endParaRPr lang="en-US" altLang="zh-CN" sz="2800" dirty="0"/>
          </a:p>
        </p:txBody>
      </p:sp>
      <p:sp>
        <p:nvSpPr>
          <p:cNvPr id="2" name="QB_6_BD.69_1#3bd7ccac3?colgroup=2,15,11&amp;pid=5e3a56a9a&amp;color=0,0,0&amp;mp=1&amp;vtp=1&amp;bt=1&amp;bbb=1&amp;hb=1&amp;zzd= 1"/>
          <p:cNvSpPr/>
          <p:nvPr/>
        </p:nvSpPr>
        <p:spPr>
          <a:xfrm>
            <a:off x="8202318" y="169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69_1#3bd7ccac3?colgroup=2,15,11&amp;pid=5e3a56a9a&amp;color=0,0,0&amp;mp=1&amp;vtp=1&amp;bt=1&amp;bbb=1&amp;hb=1&amp;zzd= 1"/>
          <p:cNvSpPr/>
          <p:nvPr/>
        </p:nvSpPr>
        <p:spPr>
          <a:xfrm>
            <a:off x="7846718" y="28126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69_1#3bd7ccac3?colgroup=2,15,11&amp;pid=5e3a56a9a&amp;color=0,0,0&amp;mp=1&amp;vtp=1&amp;bt=1&amp;bbb=1&amp;hb=1&amp;zzd= 1"/>
          <p:cNvSpPr/>
          <p:nvPr/>
        </p:nvSpPr>
        <p:spPr>
          <a:xfrm>
            <a:off x="8557918" y="34830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69_1#3bd7ccac3?colgroup=2,15,11&amp;pid=5e3a56a9a&amp;color=0,0,0&amp;mp=1&amp;vtp=1&amp;bt=1&amp;bbb=1&amp;hb=1&amp;zzd= 1"/>
          <p:cNvSpPr/>
          <p:nvPr/>
        </p:nvSpPr>
        <p:spPr>
          <a:xfrm>
            <a:off x="9256418" y="460384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69_1#3bd7ccac3?colgroup=2,15,11&amp;pid=5e3a56a9a&amp;color=0,0,0&amp;mp=1&amp;vtp=1&amp;bt=1&amp;bbb=1&amp;hb=1&amp;zzd= 1"/>
          <p:cNvSpPr/>
          <p:nvPr/>
        </p:nvSpPr>
        <p:spPr>
          <a:xfrm>
            <a:off x="7491118" y="52220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5_1#c496e9a5e?sp=1&amp;pid=5e3a56a9a&amp;color=0,0,0&amp;vtp=1&amp;bt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①知止而后有定(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大学之道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，在明明德(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③在止于至善(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④先齐其家(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AN.76_1#c496e9a5e.bracket?pid=5e3a56a9a&amp;color=0,0,0&amp;vpa=51&amp;vtp=1&amp;bbb=1"/>
          <p:cNvSpPr/>
          <p:nvPr/>
        </p:nvSpPr>
        <p:spPr>
          <a:xfrm>
            <a:off x="3251866" y="1123320"/>
            <a:ext cx="8115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动词作名词，停止的地方，文中指“至善”的境界。</a:t>
            </a:r>
            <a:endParaRPr lang="en-US" altLang="zh-CN" sz="2800" dirty="0"/>
          </a:p>
        </p:txBody>
      </p:sp>
      <p:sp>
        <p:nvSpPr>
          <p:cNvPr id="4" name="QB_6_AN.77_1#c496e9a5e.bracket?pid=5e3a56a9a&amp;color=0,0,0&amp;vpa=52&amp;vtp=1&amp;bbb=1"/>
          <p:cNvSpPr/>
          <p:nvPr/>
        </p:nvSpPr>
        <p:spPr>
          <a:xfrm>
            <a:off x="4305966" y="17710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形容词作动词，彰明。</a:t>
            </a:r>
            <a:endParaRPr lang="en-US" altLang="zh-CN" sz="2800" dirty="0"/>
          </a:p>
        </p:txBody>
      </p:sp>
      <p:sp>
        <p:nvSpPr>
          <p:cNvPr id="5" name="QB_6_AN.78_1#c496e9a5e.bracket?pid=5e3a56a9a&amp;color=0,0,0&amp;vpa=53&amp;vtp=1&amp;bbb=1"/>
          <p:cNvSpPr/>
          <p:nvPr/>
        </p:nvSpPr>
        <p:spPr>
          <a:xfrm>
            <a:off x="2896267" y="24187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形容词作名词，善的境界。</a:t>
            </a:r>
            <a:endParaRPr lang="en-US" altLang="zh-CN" sz="2800" dirty="0"/>
          </a:p>
        </p:txBody>
      </p:sp>
      <p:sp>
        <p:nvSpPr>
          <p:cNvPr id="6" name="QB_6_AN.79_1#c496e9a5e.bracket?pid=5e3a56a9a&amp;color=0,0,0&amp;vpa=54&amp;vtp=1&amp;bbb=1"/>
          <p:cNvSpPr/>
          <p:nvPr/>
        </p:nvSpPr>
        <p:spPr>
          <a:xfrm>
            <a:off x="2540667" y="3066420"/>
            <a:ext cx="6330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形容词的使动用法，使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整齐有序。</a:t>
            </a:r>
            <a:endParaRPr lang="en-US" altLang="zh-CN" sz="2800" dirty="0"/>
          </a:p>
        </p:txBody>
      </p:sp>
      <p:sp>
        <p:nvSpPr>
          <p:cNvPr id="7" name="QB_6_BD.75_1#c496e9a5e?sp=1&amp;pid=5e3a56a9a&amp;color=0,0,0&amp;vtp=1&amp;bt=1&amp;bbb=1&amp;zzd= 3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6_BD.75_1#c496e9a5e?sp=1&amp;pid=5e3a56a9a&amp;color=0,0,0&amp;vtp=1&amp;bt=1&amp;bbb=1&amp;zzd= 5"/>
          <p:cNvSpPr/>
          <p:nvPr/>
        </p:nvSpPr>
        <p:spPr>
          <a:xfrm>
            <a:off x="32606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75_1#c496e9a5e?sp=1&amp;pid=5e3a56a9a&amp;color=0,0,0&amp;vtp=1&amp;bt=1&amp;bbb=1&amp;zzd= 7"/>
          <p:cNvSpPr/>
          <p:nvPr/>
        </p:nvSpPr>
        <p:spPr>
          <a:xfrm>
            <a:off x="2549430" y="307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75_1#c496e9a5e?sp=1&amp;pid=5e3a56a9a&amp;color=0,0,0&amp;vtp=1&amp;bt=1&amp;bbb=1&amp;zzd= 9"/>
          <p:cNvSpPr/>
          <p:nvPr/>
        </p:nvSpPr>
        <p:spPr>
          <a:xfrm>
            <a:off x="1482630" y="373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ae209649a?sp=1&amp;pid=5e3a56a9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①古之欲明明德于天下者。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②知所先后。(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800" dirty="0"/>
          </a:p>
        </p:txBody>
      </p:sp>
      <p:sp>
        <p:nvSpPr>
          <p:cNvPr id="3" name="QB_6_AN.81_1#ae209649a.bracket?pid=5e3a56a9a&amp;color=0,0,0&amp;vpa=55&amp;vtp=1&amp;bbb=1"/>
          <p:cNvSpPr/>
          <p:nvPr/>
        </p:nvSpPr>
        <p:spPr>
          <a:xfrm>
            <a:off x="762666" y="1771020"/>
            <a:ext cx="8115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句式：状语后置句，即“古之欲于天下明明德者”。</a:t>
            </a:r>
            <a:endParaRPr lang="en-US" altLang="zh-CN" sz="2800" dirty="0"/>
          </a:p>
        </p:txBody>
      </p:sp>
      <p:sp>
        <p:nvSpPr>
          <p:cNvPr id="4" name="QB_6_AN.82_1#ae209649a.blank?pid=5e3a56a9a&amp;color=0,0,0&amp;vpa=56&amp;vtp=1&amp;bbb=1"/>
          <p:cNvSpPr/>
          <p:nvPr/>
        </p:nvSpPr>
        <p:spPr>
          <a:xfrm>
            <a:off x="1677067" y="2380620"/>
            <a:ext cx="7045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译文：古代那些想要在天下彰明美德的人。</a:t>
            </a:r>
            <a:endParaRPr lang="en-US" altLang="zh-CN" sz="2800" dirty="0"/>
          </a:p>
        </p:txBody>
      </p:sp>
      <p:sp>
        <p:nvSpPr>
          <p:cNvPr id="5" name="QB_6_AN.83_1#ae209649a.bracket?pid=5e3a56a9a&amp;color=0,0,0&amp;vpa=57&amp;vtp=1&amp;bbb=1"/>
          <p:cNvSpPr/>
          <p:nvPr/>
        </p:nvSpPr>
        <p:spPr>
          <a:xfrm>
            <a:off x="2896267" y="3066420"/>
            <a:ext cx="84724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句式：省略句，省略主语，即“（我们）知所先后”。</a:t>
            </a:r>
            <a:endParaRPr lang="en-US" altLang="zh-CN" sz="2800" dirty="0"/>
          </a:p>
        </p:txBody>
      </p:sp>
      <p:sp>
        <p:nvSpPr>
          <p:cNvPr id="6" name="QB_6_AN.84_1#ae209649a.blank?pid=5e3a56a9a&amp;color=0,0,0&amp;vpa=58&amp;vtp=1&amp;bbb=1"/>
          <p:cNvSpPr/>
          <p:nvPr/>
        </p:nvSpPr>
        <p:spPr>
          <a:xfrm>
            <a:off x="1677067" y="3676020"/>
            <a:ext cx="6688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译文：（我们）明白了本末始终的道理。</a:t>
            </a:r>
            <a:endParaRPr lang="en-US" altLang="zh-CN" sz="2800" dirty="0"/>
          </a:p>
        </p:txBody>
      </p:sp>
      <p:sp>
        <p:nvSpPr>
          <p:cNvPr id="7" name="QB_6_BD.85_1#2f393a150?sp=1&amp;pid=5e3a56a9a&amp;color=0,0,0&amp;vtp=1&amp;bbb=1"/>
          <p:cNvSpPr/>
          <p:nvPr/>
        </p:nvSpPr>
        <p:spPr>
          <a:xfrm>
            <a:off x="612648" y="4372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在横线上填写恰当的成语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推究事物的原理法则而总结为理性知识。</a:t>
            </a:r>
            <a:endParaRPr lang="en-US" altLang="zh-CN" sz="2800" dirty="0"/>
          </a:p>
        </p:txBody>
      </p:sp>
      <p:sp>
        <p:nvSpPr>
          <p:cNvPr id="8" name="QB_6_AN.86_1#2f393a150.blank?pid=5e3a56a9a&amp;color=0,0,0&amp;vpa=59&amp;vtp=1&amp;bbb=1"/>
          <p:cNvSpPr/>
          <p:nvPr/>
        </p:nvSpPr>
        <p:spPr>
          <a:xfrm>
            <a:off x="622967" y="49892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格物致知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8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428d6d046?sp=1&amp;pid=5e3a56a9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古代文化常识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三礼：《仪礼》《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周礼》《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十三经：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时期并称的十三部儒家经典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，即《周易》《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尚书》《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周礼》《仪礼》《礼记》《春秋左传》《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春秋公羊传》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春秋榖梁传》《孝经》《论语》《孟子》《尔雅》。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endParaRPr lang="en-US" altLang="zh-CN" sz="2800" spc="-100" dirty="0"/>
          </a:p>
        </p:txBody>
      </p:sp>
      <p:sp>
        <p:nvSpPr>
          <p:cNvPr id="3" name="QB_6_AN.88_1#428d6d046.blank?pid=5e3a56a9a&amp;color=0,0,0&amp;vpa=60&amp;vtp=1&amp;bbb=1"/>
          <p:cNvSpPr/>
          <p:nvPr/>
        </p:nvSpPr>
        <p:spPr>
          <a:xfrm>
            <a:off x="5022881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礼记</a:t>
            </a:r>
            <a:endParaRPr lang="en-US" altLang="zh-CN" sz="2800" dirty="0"/>
          </a:p>
        </p:txBody>
      </p:sp>
      <p:sp>
        <p:nvSpPr>
          <p:cNvPr id="4" name="QB_6_AN.89_1#428d6d046.blank?pid=5e3a56a9a&amp;color=0,0,0&amp;vpa=61&amp;vtp=1&amp;bbb=1"/>
          <p:cNvSpPr/>
          <p:nvPr/>
        </p:nvSpPr>
        <p:spPr>
          <a:xfrm>
            <a:off x="2045367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南宋</a:t>
            </a:r>
            <a:endParaRPr lang="en-US" altLang="zh-CN" sz="2800" dirty="0"/>
          </a:p>
        </p:txBody>
      </p:sp>
      <p:sp>
        <p:nvSpPr>
          <p:cNvPr id="5" name="QB_6_AN.90_1#428d6d046.blank?pid=5e3a56a9a&amp;color=0,0,0&amp;vpa=62&amp;vtp=1&amp;bbb=1"/>
          <p:cNvSpPr/>
          <p:nvPr/>
        </p:nvSpPr>
        <p:spPr>
          <a:xfrm>
            <a:off x="622967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6638bddc.fixed?pid=8502a8033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b6638bdd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d59dddea?pid=b6638bdd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7ed034254?pid=fd59ddde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264" y="1240409"/>
            <a:ext cx="1115568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7ed034254?pid=fd59dddea&amp;color=0,0,0&amp;vtp=1&amp;bbb=1&amp;hb=1"/>
          <p:cNvSpPr/>
          <p:nvPr/>
        </p:nvSpPr>
        <p:spPr>
          <a:xfrm>
            <a:off x="612648" y="2548509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戴圣（生卒年不详）字次君。西汉时期官员、学者、礼学家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代今文经学的开创者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。后世称其为“小戴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”。戴圣与叔父戴德曾跟随后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苍学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《礼》，两人被合称为“大小戴”。汉宣帝时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，戴圣以博士参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与石渠阁论议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，官至九江太守。辑有《礼记》，又名《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小戴礼记》，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为儒家经典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“五经”之一。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71c88f4c?pid=b6638bddc&amp;color=0,0,0&amp;vtp=1&amp;bt=1&amp;bbb=1"/>
          <p:cNvSpPr/>
          <p:nvPr/>
        </p:nvSpPr>
        <p:spPr>
          <a:xfrm>
            <a:off x="612648" y="466344"/>
            <a:ext cx="10963656" cy="7022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9677f5f58?pid=471c88f4c&amp;color=0,0,0&amp;vtp=1&amp;bbb=1&amp;hb=1"/>
          <p:cNvSpPr/>
          <p:nvPr/>
        </p:nvSpPr>
        <p:spPr>
          <a:xfrm>
            <a:off x="612648" y="1159274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《大学》原是《礼记》中的一篇。在宋代以前，《大学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》在儒家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思想中的地位并不是很突出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由于它论述了儒家为学治世的基本原理、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、方针和步骤等，所以中唐之后，逐渐受到儒家学者的重视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。南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宋时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，朱熹作《大学章句》，使《大学》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成为儒家经典中的重要篇章，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后朱熹又将它与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《中庸》《论语》《孟子》合编成一书，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进行注解，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这就是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《四书集注》。此书后被历代统治者推崇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，甚至作为知识分子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的教科书和科举考试的标准答案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大学》只有两千多字，课文节选的两段是开篇部分，是《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大学》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的总纲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，后世学者常用“三纲八目”来概括。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82450213?pid=b6638bddc&amp;color=0,0,0&amp;vtp=1&amp;bt=1&amp;bbb=1"/>
          <p:cNvSpPr/>
          <p:nvPr/>
        </p:nvSpPr>
        <p:spPr>
          <a:xfrm>
            <a:off x="612648" y="466345"/>
            <a:ext cx="10963656" cy="633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01288ee17?sp=1&amp;pid=b82450213&amp;color=0,0,0&amp;vtp=1&amp;bbb=1&amp;hb=1"/>
          <p:cNvSpPr/>
          <p:nvPr/>
        </p:nvSpPr>
        <p:spPr>
          <a:xfrm>
            <a:off x="612648" y="1094190"/>
            <a:ext cx="10963656" cy="558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《礼记》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礼记》又名《小戴礼记》《小戴记》，全书共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四十九篇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主要是先秦的礼制，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是中国古代一部重要的典章制度选集，体现了先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秦儒家的哲学思想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、教育思想、政治思想、美学思想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，是研究先秦社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会的重要资料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礼记》章法谨严，文辞婉转，前后呼应，语言整饬而多变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东汉郑玄作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《礼记注》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后，《礼记》地位日升，至唐代时尊为“经”。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《礼记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》中记载的古代文化知识及思想学说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，对文化传承、文化教育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德性教养及社会建设有重要影响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f97b23fc?pid=b6638bdd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200" dirty="0"/>
          </a:p>
        </p:txBody>
      </p:sp>
      <p:pic>
        <p:nvPicPr>
          <p:cNvPr id="3" name="P_6_BD#d5a385b4e?pid=ff97b23f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472" y="1240409"/>
            <a:ext cx="9217152" cy="463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5a385b4e?pid=ff97b23fc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336" y="468000"/>
            <a:ext cx="6821424" cy="541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8954</Words>
  <Application>WPS 演示</Application>
  <PresentationFormat>宽屏</PresentationFormat>
  <Paragraphs>498</Paragraphs>
  <Slides>37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2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7</cp:revision>
  <dcterms:created xsi:type="dcterms:W3CDTF">2025-03-28T14:45:00Z</dcterms:created>
  <dcterms:modified xsi:type="dcterms:W3CDTF">2025-09-03T06:43:17Z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D71A7FF6D10D4539BDE39972B22CF598_12</vt:lpwstr>
  </property>
  <property fmtid="{D5CDD505-2E9C-101B-9397-08002B2CF9AE}" pid="3" name="KSOProductBuildVer">
    <vt:lpwstr>2052-12.1.0.22529</vt:lpwstr>
  </property>
</Properties>
</file>